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CA9F09-7344-42CC-897F-6106D1FF06DF}">
  <a:tblStyle styleId="{EFCA9F09-7344-42CC-897F-6106D1FF06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7364" autoAdjust="0"/>
  </p:normalViewPr>
  <p:slideViewPr>
    <p:cSldViewPr snapToGrid="0">
      <p:cViewPr varScale="1">
        <p:scale>
          <a:sx n="98" d="100"/>
          <a:sy n="98" d="100"/>
        </p:scale>
        <p:origin x="189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43ddc9fa5c_0_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43ddc9fa5c_0_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43ddc9fa5c_0_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43ddc9fa5c_0_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43ddc9fa5c_0_7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43ddc9fa5c_0_7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modelo incremental – é uma abordagem para o desenvolvimento de software que divide o projeto em pequenas etapas incrementais, com cada etapa resultando em uma versão funcional adicional do software final. Isso permite que o software seja desenvolvido e entregue ao usuário gradualmente ao invés de esperar que todo o projeto esteja completo antes da entrega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modelo iterativo – é uma abordagem que enfatiza a repetição de ciclos de desenvolvimento, onde cada iteração resulta em uma versão melhorada. A ideia eh a melhora continua do software ao longo do tempo, invés de esperar o final do projeto para corrigir problemas e adicionar novas funcionalidades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Ambos se concentram em entregar valor aos usuários mais cedo possível e permitem que as equipes de </a:t>
            </a:r>
            <a:r>
              <a:rPr lang="pt-BR" dirty="0" err="1"/>
              <a:t>dev</a:t>
            </a:r>
            <a:r>
              <a:rPr lang="pt-BR" dirty="0"/>
              <a:t> respondam a mudanças de requisitos ao longo do tempo, além de permitir identificar e resolver problemas mais cedo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43ddc9fa5c_0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43ddc9fa5c_0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43ddc9fa5c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43ddc9fa5c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43ddc9fa5c_0_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43ddc9fa5c_0_7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43ddc9fa5c_0_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43ddc9fa5c_0_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modelo cascata, algumas vezes chamado ciclo de vida clássico, sugere uma abordagem sequencial e sistemática para o desenvolvimento de software, começando com a especificação dos requisitos do cliente, avançando pelas fases de planejamento, modelagem, construção e disponibilização, e culminando no suporte contínuo do software concluído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tende a estar entre as abordagens menos iterativas e flexíveis, pois o progresso flui em grande parte em uma direção ("para baixo" como uma cachoeira) através das fases de concepção, iniciação, análise, projeto, construção, teste, implantação e manutenção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4410d6778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4410d6778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vez gerado o código, a equipe passa para o lado direito do V, basicamente realizando uma série de testes (ações de garantia da qualidade) que validam cada um dos modelos criados à medida que a equipe desce pelo lado esquerdo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43ddc9fa5c_0_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43ddc9fa5c_0_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ele é expressamente orientado a riscos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4410d6778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4410d6778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geralmente isso acontece informalmente quando as pessoas que trabalham no projeto conhecem ou procuram algum código similar ao necessário. Elas procuram por esse código, modificam conforme a necessidade e integram ao novo código que desenvolveram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framework: Frameworks são estruturas compostas por um conjunto de códigos genéricos que permite o desenvolvimento de sistemas e aplicações. Um framework funciona como uma espécie de template ou modelo que, quando utilizado, oferece certos artifícios e elementos estruturais básicos para a criação de alguma aplicação ou software.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43ddc9fa5c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43ddc9fa5c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Atualmente, essas tecnologias e práticas englobam linguagens de programação, banco de dados, ferramentas, plataformas, bibliotecas, padrões de projeto de software, processo de software e qualidade de software. Além disso, a engenharia de software deve oferecer mecanismos para se planejar e gerenciar o processo de desenvolvimento de um sistema computacional de qualidade e que atenda às necessidades de um requisitante de software.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4410d6778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4410d6778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3ddc9fa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3ddc9fa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Crise de software é um termo usado nos primórdios da ciência da computação para a dificuldade de escrever programas de computador úteis e eficientes no tempo necessário. A crise do software deveu-se aos rápidos aumentos no poder do computador e à complexidade dos problemas que não podiam ser resolvidos. Com o aumento da complexidade do software, muitos problemas de software surgiram porque os métodos existentes eram inadequados.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43ddc9fa5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43ddc9fa5c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43ddc9fa5c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43ddc9fa5c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3ddc9fa5c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43ddc9fa5c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43ddc9fa5c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43ddc9fa5c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43ddc9fa5c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43ddc9fa5c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3ddc9fa5c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3ddc9fa5c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Percebeu-se que esse tipo de fluxo não era tão bom pois: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poderiam ocorrer mudanças nos requisitos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demora em passar cada fase do início ao fim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va.co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Programador Web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Aula ? - </a:t>
            </a:r>
            <a:r>
              <a:rPr lang="pt-BR" dirty="0" err="1"/>
              <a:t>Intro</a:t>
            </a:r>
            <a:r>
              <a:rPr lang="pt-BR" dirty="0"/>
              <a:t> à Eng. de Software</a:t>
            </a:r>
            <a:endParaRPr dirty="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8058" y="3172894"/>
            <a:ext cx="2439496" cy="14294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Fluxo de Processos - Iterativo</a:t>
            </a:r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body" idx="1"/>
          </p:nvPr>
        </p:nvSpPr>
        <p:spPr>
          <a:xfrm>
            <a:off x="479925" y="1229875"/>
            <a:ext cx="8520600" cy="13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Repete uma ou mais das atividades antes de prosseguir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 repetição pode ocorrer em uma única atividade ou em conjuntos</a:t>
            </a:r>
            <a:endParaRPr/>
          </a:p>
        </p:txBody>
      </p:sp>
      <p:pic>
        <p:nvPicPr>
          <p:cNvPr id="172" name="Google Shape;1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4"/>
          <p:cNvSpPr txBox="1"/>
          <p:nvPr/>
        </p:nvSpPr>
        <p:spPr>
          <a:xfrm>
            <a:off x="801775" y="2980200"/>
            <a:ext cx="63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479925" y="2571750"/>
            <a:ext cx="1532100" cy="615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Especificação de software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2586825" y="2571750"/>
            <a:ext cx="1532100" cy="615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Projeto e Implementação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4693713" y="2679450"/>
            <a:ext cx="1532100" cy="400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Validação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4"/>
          <p:cNvSpPr txBox="1"/>
          <p:nvPr/>
        </p:nvSpPr>
        <p:spPr>
          <a:xfrm>
            <a:off x="6800625" y="2679450"/>
            <a:ext cx="1532100" cy="400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Evolução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8" name="Google Shape;178;p24"/>
          <p:cNvCxnSpPr>
            <a:stCxn id="174" idx="3"/>
          </p:cNvCxnSpPr>
          <p:nvPr/>
        </p:nvCxnSpPr>
        <p:spPr>
          <a:xfrm>
            <a:off x="2012025" y="2879550"/>
            <a:ext cx="574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4"/>
          <p:cNvCxnSpPr/>
          <p:nvPr/>
        </p:nvCxnSpPr>
        <p:spPr>
          <a:xfrm>
            <a:off x="4118925" y="2879550"/>
            <a:ext cx="574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4"/>
          <p:cNvCxnSpPr/>
          <p:nvPr/>
        </p:nvCxnSpPr>
        <p:spPr>
          <a:xfrm>
            <a:off x="6225825" y="2879550"/>
            <a:ext cx="574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1" name="Google Shape;181;p24"/>
          <p:cNvCxnSpPr>
            <a:stCxn id="175" idx="2"/>
          </p:cNvCxnSpPr>
          <p:nvPr/>
        </p:nvCxnSpPr>
        <p:spPr>
          <a:xfrm>
            <a:off x="3352875" y="318735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2" name="Google Shape;182;p24"/>
          <p:cNvGrpSpPr/>
          <p:nvPr/>
        </p:nvGrpSpPr>
        <p:grpSpPr>
          <a:xfrm>
            <a:off x="1109475" y="3187350"/>
            <a:ext cx="2248800" cy="534000"/>
            <a:chOff x="1109475" y="3187350"/>
            <a:chExt cx="2248800" cy="534000"/>
          </a:xfrm>
        </p:grpSpPr>
        <p:cxnSp>
          <p:nvCxnSpPr>
            <p:cNvPr id="183" name="Google Shape;183;p24"/>
            <p:cNvCxnSpPr>
              <a:stCxn id="175" idx="2"/>
            </p:cNvCxnSpPr>
            <p:nvPr/>
          </p:nvCxnSpPr>
          <p:spPr>
            <a:xfrm>
              <a:off x="3352875" y="3187350"/>
              <a:ext cx="5400" cy="534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84;p24"/>
            <p:cNvCxnSpPr/>
            <p:nvPr/>
          </p:nvCxnSpPr>
          <p:spPr>
            <a:xfrm rot="10800000">
              <a:off x="1109475" y="3721350"/>
              <a:ext cx="2248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24"/>
            <p:cNvCxnSpPr/>
            <p:nvPr/>
          </p:nvCxnSpPr>
          <p:spPr>
            <a:xfrm>
              <a:off x="1109475" y="3187350"/>
              <a:ext cx="5400" cy="534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cxnSp>
        <p:nvCxnSpPr>
          <p:cNvPr id="186" name="Google Shape;186;p24"/>
          <p:cNvCxnSpPr>
            <a:stCxn id="176" idx="0"/>
          </p:cNvCxnSpPr>
          <p:nvPr/>
        </p:nvCxnSpPr>
        <p:spPr>
          <a:xfrm rot="10800000">
            <a:off x="5434863" y="2037750"/>
            <a:ext cx="24900" cy="641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24"/>
          <p:cNvCxnSpPr/>
          <p:nvPr/>
        </p:nvCxnSpPr>
        <p:spPr>
          <a:xfrm rot="10800000">
            <a:off x="1270826" y="2037750"/>
            <a:ext cx="4164103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" name="Google Shape;188;p24"/>
          <p:cNvCxnSpPr/>
          <p:nvPr/>
        </p:nvCxnSpPr>
        <p:spPr>
          <a:xfrm rot="10800000" flipH="1">
            <a:off x="1270826" y="2037750"/>
            <a:ext cx="9999" cy="53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stealth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Fluxo de Processos - Evolucionário</a:t>
            </a:r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body" idx="4294967295"/>
          </p:nvPr>
        </p:nvSpPr>
        <p:spPr>
          <a:xfrm>
            <a:off x="622300" y="1230313"/>
            <a:ext cx="8521700" cy="1341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Executa de forma circular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Cada volta produz uma versão mais completa</a:t>
            </a:r>
            <a:endParaRPr/>
          </a:p>
        </p:txBody>
      </p:sp>
      <p:pic>
        <p:nvPicPr>
          <p:cNvPr id="195" name="Google Shape;1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5"/>
          <p:cNvPicPr preferRelativeResize="0"/>
          <p:nvPr/>
        </p:nvPicPr>
        <p:blipFill rotWithShape="1">
          <a:blip r:embed="rId4">
            <a:alphaModFix/>
          </a:blip>
          <a:srcRect l="18275" t="27663" r="22789" b="25416"/>
          <a:stretch/>
        </p:blipFill>
        <p:spPr>
          <a:xfrm>
            <a:off x="1781700" y="2098200"/>
            <a:ext cx="5580600" cy="24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Incremental x Iterativo</a:t>
            </a:r>
            <a:endParaRPr/>
          </a:p>
        </p:txBody>
      </p:sp>
      <p:pic>
        <p:nvPicPr>
          <p:cNvPr id="202" name="Google Shape;20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9913" y="1017800"/>
            <a:ext cx="5504181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de Processo</a:t>
            </a:r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É um guia específico para o trabalho de engenharia de software. Ele define o fluxo de todas as atividades, ações e tarefas, o grau de iteração, os artefatos e a organização do trabalho a ser feito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just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estruturam e ordenam o desenvolvimento</a:t>
            </a:r>
            <a:endParaRPr/>
          </a:p>
        </p:txBody>
      </p:sp>
      <p:pic>
        <p:nvPicPr>
          <p:cNvPr id="210" name="Google Shape;2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Prototipação</a:t>
            </a:r>
            <a:endParaRPr/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É uma versão inicial de um sistema de software usado para demonstrar conceitos, experimentar opções de projeto e descobrir mais sobre o problema e suas possíveis soluções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Ela pode ser usada como um modelo de processo isolado, mas ela é mais utilizada como uma técnica a ser implementada no contexto de qualquer um dos modelos de processo</a:t>
            </a:r>
            <a:endParaRPr/>
          </a:p>
        </p:txBody>
      </p:sp>
      <p:pic>
        <p:nvPicPr>
          <p:cNvPr id="217" name="Google Shape;2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Prototipação</a:t>
            </a:r>
            <a:endParaRPr/>
          </a:p>
        </p:txBody>
      </p:sp>
      <p:sp>
        <p:nvSpPr>
          <p:cNvPr id="225" name="Google Shape;225;p29"/>
          <p:cNvSpPr txBox="1">
            <a:spLocks noGrp="1"/>
          </p:cNvSpPr>
          <p:nvPr>
            <p:ph type="body" idx="4294967295"/>
          </p:nvPr>
        </p:nvSpPr>
        <p:spPr>
          <a:xfrm>
            <a:off x="0" y="1230313"/>
            <a:ext cx="4462463" cy="3330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u="sng" dirty="0">
                <a:solidFill>
                  <a:schemeClr val="hlink"/>
                </a:solidFill>
                <a:hlinkClick r:id="rId3"/>
              </a:rPr>
              <a:t>https://www.canva.com</a:t>
            </a:r>
            <a:r>
              <a:rPr lang="pt-BR" dirty="0"/>
              <a:t>/prototypes/</a:t>
            </a: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Dica:</a:t>
            </a:r>
            <a:endParaRPr dirty="0"/>
          </a:p>
          <a:p>
            <a:pPr marL="914400" lvl="1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dirty="0"/>
              <a:t>Usar frames e caixas de texto</a:t>
            </a:r>
            <a:endParaRPr dirty="0"/>
          </a:p>
        </p:txBody>
      </p:sp>
      <p:pic>
        <p:nvPicPr>
          <p:cNvPr id="223" name="Google Shape;22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9"/>
          <p:cNvPicPr preferRelativeResize="0"/>
          <p:nvPr/>
        </p:nvPicPr>
        <p:blipFill rotWithShape="1">
          <a:blip r:embed="rId5">
            <a:alphaModFix/>
          </a:blip>
          <a:srcRect l="39582" t="21997" r="12153" b="22326"/>
          <a:stretch/>
        </p:blipFill>
        <p:spPr>
          <a:xfrm>
            <a:off x="4773600" y="1331800"/>
            <a:ext cx="4215949" cy="2765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em Cascata</a:t>
            </a:r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13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O modelo cascata é um desdobramento das atividades do projeto em fases sequenciais lineares, onde cada fase depende das entregas da anterior e corresponde a uma especialização de tarefas</a:t>
            </a:r>
            <a:endParaRPr/>
          </a:p>
        </p:txBody>
      </p:sp>
      <p:pic>
        <p:nvPicPr>
          <p:cNvPr id="232" name="Google Shape;2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0"/>
          <p:cNvPicPr preferRelativeResize="0"/>
          <p:nvPr/>
        </p:nvPicPr>
        <p:blipFill rotWithShape="1">
          <a:blip r:embed="rId4">
            <a:alphaModFix/>
          </a:blip>
          <a:srcRect l="60625" t="50077" r="8117" b="27756"/>
          <a:stretch/>
        </p:blipFill>
        <p:spPr>
          <a:xfrm>
            <a:off x="1081587" y="2571750"/>
            <a:ext cx="6980823" cy="139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em V</a:t>
            </a:r>
            <a:endParaRPr/>
          </a:p>
        </p:txBody>
      </p:sp>
      <p:sp>
        <p:nvSpPr>
          <p:cNvPr id="239" name="Google Shape;239;p3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260300" cy="31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/>
          </a:bodyPr>
          <a:lstStyle/>
          <a:p>
            <a:pPr marL="457200" lvl="0" indent="-325755" algn="just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É uma variação do modelo em cascata</a:t>
            </a:r>
            <a:endParaRPr/>
          </a:p>
          <a:p>
            <a:pPr marL="457200" lvl="0" indent="-325755" algn="just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Descreve a relação entre ações de garantia da qualidade e ações associadas a comunicação, modelagem e atividades de construção iniciais. </a:t>
            </a:r>
            <a:endParaRPr/>
          </a:p>
          <a:p>
            <a:pPr marL="457200" lvl="0" indent="-325755" algn="just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À medida que a equipe de software desce em direção ao lado esquerdo do V, os requisitos básicos do problema são refinados em representações cada vez mais detalhadas e técnicas do problema e de sua solução.</a:t>
            </a:r>
            <a:endParaRPr/>
          </a:p>
        </p:txBody>
      </p:sp>
      <p:pic>
        <p:nvPicPr>
          <p:cNvPr id="240" name="Google Shape;2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1"/>
          <p:cNvPicPr preferRelativeResize="0"/>
          <p:nvPr/>
        </p:nvPicPr>
        <p:blipFill rotWithShape="1">
          <a:blip r:embed="rId4">
            <a:alphaModFix/>
          </a:blip>
          <a:srcRect l="61363" t="15941" r="19174" b="9703"/>
          <a:stretch/>
        </p:blipFill>
        <p:spPr>
          <a:xfrm>
            <a:off x="5645975" y="1385813"/>
            <a:ext cx="2663096" cy="28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em Espiral</a:t>
            </a:r>
            <a:endParaRPr/>
          </a:p>
        </p:txBody>
      </p:sp>
      <p:sp>
        <p:nvSpPr>
          <p:cNvPr id="247" name="Google Shape;247;p32"/>
          <p:cNvSpPr txBox="1">
            <a:spLocks noGrp="1"/>
          </p:cNvSpPr>
          <p:nvPr>
            <p:ph type="body" idx="4294967295"/>
          </p:nvPr>
        </p:nvSpPr>
        <p:spPr>
          <a:xfrm>
            <a:off x="0" y="1230313"/>
            <a:ext cx="4260850" cy="3330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É um modelo evolucionário que une a natureza iterativa da prototipação aos aspectos sistemáticos e controlados do modelo em cascata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As versões iniciais podem ser um modelo de papel ou protótipo. As últimas são versões cada vez mais completas do sistema</a:t>
            </a:r>
            <a:endParaRPr/>
          </a:p>
        </p:txBody>
      </p:sp>
      <p:pic>
        <p:nvPicPr>
          <p:cNvPr id="248" name="Google Shape;24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2"/>
          <p:cNvPicPr preferRelativeResize="0"/>
          <p:nvPr/>
        </p:nvPicPr>
        <p:blipFill rotWithShape="1">
          <a:blip r:embed="rId4">
            <a:alphaModFix/>
          </a:blip>
          <a:srcRect l="53979" t="32144" r="1808" b="13838"/>
          <a:stretch/>
        </p:blipFill>
        <p:spPr>
          <a:xfrm>
            <a:off x="4789650" y="1506125"/>
            <a:ext cx="4042651" cy="277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Desenvolvimento baseado em Reuso</a:t>
            </a:r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 maioria dos projetos de software utilizam algum reuso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Isso era feito informalmente independente do processo de desenvolvimento usado.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Mudou nos anos 2000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As abordagens orientadas ao reúso contam com bases de componentes de software reusáveis e um framework de integração para a composição desses componentes</a:t>
            </a:r>
            <a:endParaRPr/>
          </a:p>
        </p:txBody>
      </p:sp>
      <p:pic>
        <p:nvPicPr>
          <p:cNvPr id="256" name="Google Shape;25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Breve introdução a Engenharia de Software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É uma área da engenharia e da computação voltada à especificação, desenvolvimento, manutenção e criação de software, com a aplicação de tecnologias e práticas de gerência de projetos e outras disciplinas, visando organização, produtividade e qualidade.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RUP (Processo Unificado da Rational)</a:t>
            </a:r>
            <a:endParaRPr/>
          </a:p>
        </p:txBody>
      </p:sp>
      <p:sp>
        <p:nvSpPr>
          <p:cNvPr id="262" name="Google Shape;262;p3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260300" cy="3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É um processo proprietário que fornece técnicas a serem seguidas pelos membros da equipe de desenvolvimento com o objetivo de aumentar a produtividade</a:t>
            </a: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pt-BR" dirty="0"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Pesquisem mais sobre RUP</a:t>
            </a:r>
            <a:endParaRPr dirty="0"/>
          </a:p>
        </p:txBody>
      </p:sp>
      <p:pic>
        <p:nvPicPr>
          <p:cNvPr id="263" name="Google Shape;2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8350" y="1453175"/>
            <a:ext cx="3094077" cy="124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Histórico</a:t>
            </a:r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Meados dos anos 70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“Crise do Software”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Problemas da Época</a:t>
            </a:r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Estouro de orçamento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Estouro de prazos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Software ineficiente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Software de baixa qualidade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Não cumprimento dos requisitos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Baixa manutenibilidade do código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Software nunca entregue</a:t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Processos de Desenvolvimento de Software</a:t>
            </a: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Um conjunto de atividades relacionadas que levam a produção de um software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Um processo de desenvolvimento de software é um processo de divisão do trabalho de desenvolvimento de software em etapas ou subprocessos menores, paralelos ou sequenciais para melhorar o design e o gerenciamento do produto.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Processos de Desenvolvimento de Software</a:t>
            </a: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Esses processos são complexos e dependem de alguns fatores:</a:t>
            </a:r>
            <a:endParaRPr/>
          </a:p>
          <a:p>
            <a:pPr marL="457200" lvl="0" indent="-342900" algn="just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Produto a ser desenvolvido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Equipe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Recursos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Não existe um processo ideal, ele pode ser adaptado de acordo com o contexto </a:t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Atividades Fundamentais</a:t>
            </a: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3" name="Google Shape;143;p21"/>
          <p:cNvGraphicFramePr/>
          <p:nvPr/>
        </p:nvGraphicFramePr>
        <p:xfrm>
          <a:off x="952500" y="1619250"/>
          <a:ext cx="7239000" cy="2834490"/>
        </p:xfrm>
        <a:graphic>
          <a:graphicData uri="http://schemas.openxmlformats.org/drawingml/2006/table">
            <a:tbl>
              <a:tblPr>
                <a:noFill/>
                <a:tableStyleId>{EFCA9F09-7344-42CC-897F-6106D1FF06DF}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Atividade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Definição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Especificação de Software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As funcionalidade e restrições devem ser definidas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Projeto e Implementação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 software deve ser produzido para atender as especificações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Validação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O software deve ser validado para garantir que atende os requisitos do cliente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Evolução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/>
                        <a:t>O software deve evoluir para atender as necessidades de mudança do cliente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Fluxo de Processos</a:t>
            </a:r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Descreve como são organizadas as atividades metodológicas, bem como as ações e tarefas que ocorrem dentro de cada atividade em relação à sequência de tempo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Pode ser:</a:t>
            </a:r>
            <a:endParaRPr/>
          </a:p>
          <a:p>
            <a:pPr marL="457200" lvl="0" indent="-342900" algn="just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linear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iterativo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evolucionário</a:t>
            </a:r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Fluxo de Processos - Linear</a:t>
            </a:r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body" idx="1"/>
          </p:nvPr>
        </p:nvSpPr>
        <p:spPr>
          <a:xfrm>
            <a:off x="479925" y="1229875"/>
            <a:ext cx="8520600" cy="13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Executa cada atividade em sequência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Cada atividade somente é executada uma vez</a:t>
            </a:r>
            <a:endParaRPr/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59" y="410000"/>
            <a:ext cx="1399240" cy="81987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/>
        </p:nvSpPr>
        <p:spPr>
          <a:xfrm>
            <a:off x="801775" y="2980200"/>
            <a:ext cx="63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479925" y="2571750"/>
            <a:ext cx="1532100" cy="615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Especificação de software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2586825" y="2571750"/>
            <a:ext cx="1532100" cy="615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Projeto e Implementação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4693713" y="2679450"/>
            <a:ext cx="1532100" cy="400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Validação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6800625" y="2679450"/>
            <a:ext cx="1532100" cy="400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Evolução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3" name="Google Shape;163;p23"/>
          <p:cNvCxnSpPr>
            <a:stCxn id="159" idx="3"/>
          </p:cNvCxnSpPr>
          <p:nvPr/>
        </p:nvCxnSpPr>
        <p:spPr>
          <a:xfrm>
            <a:off x="2012025" y="2879550"/>
            <a:ext cx="574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4" name="Google Shape;164;p23"/>
          <p:cNvCxnSpPr/>
          <p:nvPr/>
        </p:nvCxnSpPr>
        <p:spPr>
          <a:xfrm>
            <a:off x="4118925" y="2879550"/>
            <a:ext cx="574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5" name="Google Shape;165;p23"/>
          <p:cNvCxnSpPr/>
          <p:nvPr/>
        </p:nvCxnSpPr>
        <p:spPr>
          <a:xfrm>
            <a:off x="6225825" y="2879550"/>
            <a:ext cx="574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1267</Words>
  <Application>Microsoft Office PowerPoint</Application>
  <PresentationFormat>Apresentação na tela (16:9)</PresentationFormat>
  <Paragraphs>107</Paragraphs>
  <Slides>20</Slides>
  <Notes>20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3" baseType="lpstr">
      <vt:lpstr>Roboto</vt:lpstr>
      <vt:lpstr>Arial</vt:lpstr>
      <vt:lpstr>Geometric</vt:lpstr>
      <vt:lpstr>Programador Web</vt:lpstr>
      <vt:lpstr>Breve introdução a Engenharia de Software</vt:lpstr>
      <vt:lpstr>Histórico</vt:lpstr>
      <vt:lpstr>Problemas da Época</vt:lpstr>
      <vt:lpstr>Processos de Desenvolvimento de Software</vt:lpstr>
      <vt:lpstr>Processos de Desenvolvimento de Software</vt:lpstr>
      <vt:lpstr>Atividades Fundamentais</vt:lpstr>
      <vt:lpstr>Fluxo de Processos</vt:lpstr>
      <vt:lpstr>Fluxo de Processos - Linear</vt:lpstr>
      <vt:lpstr>Fluxo de Processos - Iterativo</vt:lpstr>
      <vt:lpstr>Fluxo de Processos - Evolucionário</vt:lpstr>
      <vt:lpstr>Incremental x Iterativo</vt:lpstr>
      <vt:lpstr>Modelo de Processo</vt:lpstr>
      <vt:lpstr>Prototipação</vt:lpstr>
      <vt:lpstr>Prototipação</vt:lpstr>
      <vt:lpstr>Modelo em Cascata</vt:lpstr>
      <vt:lpstr>Modelo em V</vt:lpstr>
      <vt:lpstr>Modelo em Espiral</vt:lpstr>
      <vt:lpstr>Desenvolvimento baseado em Reuso</vt:lpstr>
      <vt:lpstr>RUP (Processo Unificado da Rational)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Programador Web</dc:title>
  <cp:lastModifiedBy>Aluno Project 01</cp:lastModifiedBy>
  <cp:revision>2</cp:revision>
  <dcterms:modified xsi:type="dcterms:W3CDTF">2023-02-09T17:36:23Z</dcterms:modified>
</cp:coreProperties>
</file>